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</p:sldMasterIdLst>
  <p:notesMasterIdLst>
    <p:notesMasterId r:id="rId9"/>
  </p:notesMasterIdLst>
  <p:handoutMasterIdLst>
    <p:handoutMasterId r:id="rId10"/>
  </p:handoutMasterIdLst>
  <p:sldIdLst>
    <p:sldId id="316" r:id="rId2"/>
    <p:sldId id="360" r:id="rId3"/>
    <p:sldId id="381" r:id="rId4"/>
    <p:sldId id="382" r:id="rId5"/>
    <p:sldId id="384" r:id="rId6"/>
    <p:sldId id="385" r:id="rId7"/>
    <p:sldId id="378" r:id="rId8"/>
  </p:sldIdLst>
  <p:sldSz cx="9144000" cy="6858000" type="screen4x3"/>
  <p:notesSz cx="6797675" cy="9874250"/>
  <p:defaultTextStyle>
    <a:defPPr>
      <a:defRPr lang="sl-SI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24">
          <p15:clr>
            <a:srgbClr val="A4A3A4"/>
          </p15:clr>
        </p15:guide>
        <p15:guide id="2" pos="703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  <a:srgbClr val="000066"/>
    <a:srgbClr val="0033CC"/>
    <a:srgbClr val="CC3300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181" autoAdjust="0"/>
    <p:restoredTop sz="94621" autoAdjust="0"/>
  </p:normalViewPr>
  <p:slideViewPr>
    <p:cSldViewPr>
      <p:cViewPr varScale="1">
        <p:scale>
          <a:sx n="68" d="100"/>
          <a:sy n="68" d="100"/>
        </p:scale>
        <p:origin x="840" y="44"/>
      </p:cViewPr>
      <p:guideLst>
        <p:guide orient="horz" pos="2024"/>
        <p:guide pos="70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1095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895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1095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37895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FA297692-19CA-481A-9EE2-D9BB536E7ED0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9082273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 smtClean="0"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29A9B602-BA3B-4D7B-912B-4F92BBC90242}" type="datetimeFigureOut">
              <a:rPr lang="sl-SI"/>
              <a:pPr>
                <a:defRPr/>
              </a:pPr>
              <a:t>11. 12. 2015</a:t>
            </a:fld>
            <a:endParaRPr lang="sl-S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7925" y="1235075"/>
            <a:ext cx="4441825" cy="33321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sl-SI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51388"/>
            <a:ext cx="5438775" cy="38893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sl-SI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895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 smtClean="0"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37895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F1B69CE0-5A97-4525-B046-D10F32044738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49883851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sl-SI" smtClean="0"/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7F2E1BB-2FDC-493E-8455-C725063657DD}" type="slidenum">
              <a:rPr lang="sl-SI"/>
              <a:pPr/>
              <a:t>1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152812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sl-SI" smtClean="0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552E352-F937-48B6-BD79-DE342DE6C23D}" type="slidenum">
              <a:rPr lang="sl-SI"/>
              <a:pPr/>
              <a:t>2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2422044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sl-SI" smtClean="0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552E352-F937-48B6-BD79-DE342DE6C23D}" type="slidenum">
              <a:rPr lang="sl-SI"/>
              <a:pPr/>
              <a:t>3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0451276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sl-SI" smtClean="0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552E352-F937-48B6-BD79-DE342DE6C23D}" type="slidenum">
              <a:rPr lang="sl-SI"/>
              <a:pPr/>
              <a:t>4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1013096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sl-SI" smtClean="0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552E352-F937-48B6-BD79-DE342DE6C23D}" type="slidenum">
              <a:rPr lang="sl-SI"/>
              <a:pPr/>
              <a:t>5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4614274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sl-SI" smtClean="0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552E352-F937-48B6-BD79-DE342DE6C23D}" type="slidenum">
              <a:rPr lang="sl-SI"/>
              <a:pPr/>
              <a:t>6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23299892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sl-SI" smtClean="0"/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7F2E1BB-2FDC-493E-8455-C725063657DD}" type="slidenum">
              <a:rPr lang="sl-SI"/>
              <a:pPr/>
              <a:t>7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541524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723668179"/>
      </p:ext>
    </p:extLst>
  </p:cSld>
  <p:clrMapOvr>
    <a:masterClrMapping/>
  </p:clrMapOvr>
  <p:transition spd="med">
    <p:pull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83618917"/>
      </p:ext>
    </p:extLst>
  </p:cSld>
  <p:clrMapOvr>
    <a:masterClrMapping/>
  </p:clrMapOvr>
  <p:transition spd="med">
    <p:pull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543744054"/>
      </p:ext>
    </p:extLst>
  </p:cSld>
  <p:clrMapOvr>
    <a:masterClrMapping/>
  </p:clrMapOvr>
  <p:transition spd="med">
    <p:pull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412130576"/>
      </p:ext>
    </p:extLst>
  </p:cSld>
  <p:clrMapOvr>
    <a:masterClrMapping/>
  </p:clrMapOvr>
  <p:transition spd="med">
    <p:pull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32414691"/>
      </p:ext>
    </p:extLst>
  </p:cSld>
  <p:clrMapOvr>
    <a:masterClrMapping/>
  </p:clrMapOvr>
  <p:transition spd="med">
    <p:pull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763326044"/>
      </p:ext>
    </p:extLst>
  </p:cSld>
  <p:clrMapOvr>
    <a:masterClrMapping/>
  </p:clrMapOvr>
  <p:transition spd="med">
    <p:pull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681445685"/>
      </p:ext>
    </p:extLst>
  </p:cSld>
  <p:clrMapOvr>
    <a:masterClrMapping/>
  </p:clrMapOvr>
  <p:transition spd="med">
    <p:pull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884248759"/>
      </p:ext>
    </p:extLst>
  </p:cSld>
  <p:clrMapOvr>
    <a:masterClrMapping/>
  </p:clrMapOvr>
  <p:transition spd="med">
    <p:pull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00602182"/>
      </p:ext>
    </p:extLst>
  </p:cSld>
  <p:clrMapOvr>
    <a:masterClrMapping/>
  </p:clrMapOvr>
  <p:transition spd="med">
    <p:pull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05282952"/>
      </p:ext>
    </p:extLst>
  </p:cSld>
  <p:clrMapOvr>
    <a:masterClrMapping/>
  </p:clrMapOvr>
  <p:transition spd="med">
    <p:pull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l-SI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80687596"/>
      </p:ext>
    </p:extLst>
  </p:cSld>
  <p:clrMapOvr>
    <a:masterClrMapping/>
  </p:clrMapOvr>
  <p:transition spd="med">
    <p:pull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8" descr="001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3" y="-26988"/>
            <a:ext cx="9925051" cy="7085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9" descr="002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-26988"/>
            <a:ext cx="914400" cy="6884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Text Box 11"/>
          <p:cNvSpPr txBox="1">
            <a:spLocks noChangeArrowheads="1"/>
          </p:cNvSpPr>
          <p:nvPr userDrawn="1"/>
        </p:nvSpPr>
        <p:spPr bwMode="auto">
          <a:xfrm>
            <a:off x="3779838" y="439738"/>
            <a:ext cx="45180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sl-SI" sz="2000" smtClean="0">
                <a:cs typeface="Arial" panose="020B0604020202020204" pitchFamily="34" charset="0"/>
              </a:rPr>
              <a:t>Fakulteta </a:t>
            </a:r>
            <a:r>
              <a:rPr lang="sl-SI" sz="2000" smtClean="0">
                <a:solidFill>
                  <a:srgbClr val="CC0000"/>
                </a:solidFill>
                <a:cs typeface="Arial" panose="020B0604020202020204" pitchFamily="34" charset="0"/>
              </a:rPr>
              <a:t>za gradbeništvo in geodezijo</a:t>
            </a:r>
            <a:endParaRPr lang="en-US" sz="2000" smtClean="0">
              <a:solidFill>
                <a:srgbClr val="CC0000"/>
              </a:solidFill>
              <a:cs typeface="Arial" panose="020B0604020202020204" pitchFamily="34" charset="0"/>
            </a:endParaRPr>
          </a:p>
        </p:txBody>
      </p:sp>
      <p:sp>
        <p:nvSpPr>
          <p:cNvPr id="1029" name="Text Box 12"/>
          <p:cNvSpPr txBox="1">
            <a:spLocks noChangeArrowheads="1"/>
          </p:cNvSpPr>
          <p:nvPr userDrawn="1"/>
        </p:nvSpPr>
        <p:spPr bwMode="auto">
          <a:xfrm>
            <a:off x="3729038" y="149225"/>
            <a:ext cx="23891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sl-SI" sz="2000" smtClean="0">
                <a:cs typeface="Arial" panose="020B0604020202020204" pitchFamily="34" charset="0"/>
              </a:rPr>
              <a:t>Univerza </a:t>
            </a:r>
            <a:r>
              <a:rPr lang="sl-SI" sz="2000" i="1" smtClean="0">
                <a:cs typeface="Arial" panose="020B0604020202020204" pitchFamily="34" charset="0"/>
              </a:rPr>
              <a:t>v Ljubljani</a:t>
            </a:r>
            <a:endParaRPr lang="en-US" sz="2000" i="1" smtClean="0">
              <a:cs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 spd="med">
    <p:pull/>
  </p:transition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32656"/>
            <a:ext cx="4968551" cy="61212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3708399" y="3000395"/>
            <a:ext cx="5184775" cy="15081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lnSpc>
                <a:spcPct val="110000"/>
              </a:lnSpc>
            </a:pPr>
            <a:r>
              <a:rPr lang="sl-SI" altLang="sl-SI" sz="4000" b="1" dirty="0">
                <a:solidFill>
                  <a:srgbClr val="FF0000"/>
                </a:solidFill>
              </a:rPr>
              <a:t>EU HARDWOODS</a:t>
            </a:r>
          </a:p>
          <a:p>
            <a:pPr algn="r" eaLnBrk="1" hangingPunct="1"/>
            <a:r>
              <a:rPr lang="en-GB" altLang="sl-SI" sz="1400" b="1" dirty="0" smtClean="0">
                <a:solidFill>
                  <a:srgbClr val="FF0000"/>
                </a:solidFill>
              </a:rPr>
              <a:t>Progress report from UL FGG – Freiburg meeting</a:t>
            </a:r>
            <a:endParaRPr lang="sl-SI" altLang="sl-SI" sz="1400" b="1" dirty="0" smtClean="0">
              <a:solidFill>
                <a:srgbClr val="FF0000"/>
              </a:solidFill>
            </a:endParaRPr>
          </a:p>
          <a:p>
            <a:pPr algn="ctr" eaLnBrk="1" hangingPunct="1"/>
            <a:endParaRPr lang="sl-SI" altLang="sl-SI" sz="1400" b="1" dirty="0">
              <a:solidFill>
                <a:srgbClr val="FF0000"/>
              </a:solidFill>
            </a:endParaRPr>
          </a:p>
          <a:p>
            <a:pPr algn="r" eaLnBrk="1" hangingPunct="1"/>
            <a:r>
              <a:rPr lang="en-GB" altLang="sl-SI" dirty="0" smtClean="0">
                <a:latin typeface="+mj-lt"/>
                <a:cs typeface="Times New Roman" panose="02020603050405020304" pitchFamily="18" charset="0"/>
              </a:rPr>
              <a:t>Goran Turk</a:t>
            </a:r>
            <a:r>
              <a:rPr lang="sl-SI" altLang="sl-SI" sz="2000" dirty="0" smtClean="0">
                <a:latin typeface="+mj-lt"/>
                <a:cs typeface="Times New Roman" panose="02020603050405020304" pitchFamily="18" charset="0"/>
              </a:rPr>
              <a:t> (UL FGG)</a:t>
            </a:r>
            <a:endParaRPr lang="sl-SI" altLang="sl-SI" sz="2000" dirty="0"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4100" name="TextBox 2"/>
          <p:cNvSpPr txBox="1">
            <a:spLocks noChangeArrowheads="1"/>
          </p:cNvSpPr>
          <p:nvPr/>
        </p:nvSpPr>
        <p:spPr bwMode="auto">
          <a:xfrm>
            <a:off x="3708400" y="4508500"/>
            <a:ext cx="518477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en-GB" b="1" dirty="0" smtClean="0"/>
              <a:t>Mitja Plos </a:t>
            </a:r>
            <a:r>
              <a:rPr lang="sl-SI" b="1" dirty="0" smtClean="0"/>
              <a:t>(UL </a:t>
            </a:r>
            <a:r>
              <a:rPr lang="sl-SI" b="1" dirty="0"/>
              <a:t>FGG</a:t>
            </a:r>
            <a:r>
              <a:rPr lang="sl-SI" b="1" dirty="0" smtClean="0"/>
              <a:t>)</a:t>
            </a:r>
            <a:endParaRPr lang="en-GB" b="1" dirty="0" smtClean="0"/>
          </a:p>
          <a:p>
            <a:pPr algn="r" eaLnBrk="1" hangingPunct="1"/>
            <a:endParaRPr lang="sl-SI" dirty="0"/>
          </a:p>
        </p:txBody>
      </p:sp>
      <p:pic>
        <p:nvPicPr>
          <p:cNvPr id="4101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5274"/>
          <a:stretch>
            <a:fillRect/>
          </a:stretch>
        </p:blipFill>
        <p:spPr bwMode="auto">
          <a:xfrm>
            <a:off x="7596336" y="5561986"/>
            <a:ext cx="1219200" cy="814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2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34286" y="5561986"/>
            <a:ext cx="1112838" cy="814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5"/>
          <p:cNvSpPr txBox="1">
            <a:spLocks noChangeArrowheads="1"/>
          </p:cNvSpPr>
          <p:nvPr/>
        </p:nvSpPr>
        <p:spPr bwMode="auto">
          <a:xfrm>
            <a:off x="1258888" y="1700213"/>
            <a:ext cx="8353425" cy="3093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Aft>
                <a:spcPts val="600"/>
              </a:spcAft>
              <a:defRPr/>
            </a:pPr>
            <a:endParaRPr lang="en-GB" sz="2000" dirty="0" smtClean="0">
              <a:solidFill>
                <a:srgbClr val="FF0000"/>
              </a:solidFill>
              <a:latin typeface="Arial" charset="0"/>
            </a:endParaRPr>
          </a:p>
          <a:p>
            <a:pPr eaLnBrk="1" hangingPunct="1">
              <a:spcAft>
                <a:spcPts val="600"/>
              </a:spcAft>
              <a:defRPr/>
            </a:pPr>
            <a:r>
              <a:rPr lang="en-GB" sz="2000" dirty="0" smtClean="0">
                <a:solidFill>
                  <a:srgbClr val="FF0000"/>
                </a:solidFill>
                <a:latin typeface="Arial" charset="0"/>
              </a:rPr>
              <a:t>TESTING PLAN</a:t>
            </a:r>
          </a:p>
          <a:p>
            <a:pPr eaLnBrk="1" hangingPunct="1">
              <a:spcAft>
                <a:spcPts val="600"/>
              </a:spcAft>
              <a:defRPr/>
            </a:pPr>
            <a:endParaRPr lang="en-GB" sz="2000" dirty="0" smtClean="0">
              <a:solidFill>
                <a:srgbClr val="FF0000"/>
              </a:solidFill>
              <a:latin typeface="Arial" charset="0"/>
            </a:endParaRPr>
          </a:p>
          <a:p>
            <a:pPr indent="-324000" eaLnBrk="1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sz="2000" dirty="0" smtClean="0">
                <a:solidFill>
                  <a:srgbClr val="0033CC"/>
                </a:solidFill>
                <a:latin typeface="+mj-lt"/>
                <a:cs typeface="Times New Roman"/>
              </a:rPr>
              <a:t>Expand the data with visual, non-destructive and destructive data for single lamellas</a:t>
            </a:r>
          </a:p>
          <a:p>
            <a:pPr indent="-324000" eaLnBrk="1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sz="2000" dirty="0" smtClean="0">
                <a:solidFill>
                  <a:srgbClr val="0033CC"/>
                </a:solidFill>
                <a:latin typeface="+mj-lt"/>
                <a:cs typeface="Times New Roman"/>
              </a:rPr>
              <a:t>Within the EU Hardwoods project tension tests will be done</a:t>
            </a:r>
          </a:p>
          <a:p>
            <a:pPr indent="-324000" eaLnBrk="1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sz="2000" dirty="0" smtClean="0">
                <a:solidFill>
                  <a:srgbClr val="0033CC"/>
                </a:solidFill>
                <a:latin typeface="+mj-lt"/>
                <a:cs typeface="Times New Roman"/>
              </a:rPr>
              <a:t>Later bending tests on single lamellas and</a:t>
            </a:r>
          </a:p>
          <a:p>
            <a:pPr indent="-324000" eaLnBrk="1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sz="2000" dirty="0" smtClean="0">
                <a:solidFill>
                  <a:srgbClr val="0033CC"/>
                </a:solidFill>
                <a:latin typeface="+mj-lt"/>
                <a:cs typeface="Times New Roman"/>
              </a:rPr>
              <a:t>Tension </a:t>
            </a:r>
            <a:r>
              <a:rPr lang="en-GB" sz="2000" dirty="0" smtClean="0">
                <a:solidFill>
                  <a:srgbClr val="0033CC"/>
                </a:solidFill>
                <a:latin typeface="+mj-lt"/>
                <a:cs typeface="Times New Roman"/>
              </a:rPr>
              <a:t>tests on finger </a:t>
            </a:r>
            <a:r>
              <a:rPr lang="en-GB" sz="2000" dirty="0" smtClean="0">
                <a:solidFill>
                  <a:srgbClr val="0033CC"/>
                </a:solidFill>
                <a:latin typeface="+mj-lt"/>
                <a:cs typeface="Times New Roman"/>
              </a:rPr>
              <a:t>joints</a:t>
            </a:r>
          </a:p>
          <a:p>
            <a:pPr indent="-324000" eaLnBrk="1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sz="2000" dirty="0" smtClean="0">
                <a:solidFill>
                  <a:srgbClr val="0033CC"/>
                </a:solidFill>
                <a:latin typeface="+mj-lt"/>
                <a:cs typeface="Times New Roman"/>
              </a:rPr>
              <a:t>Glulam </a:t>
            </a:r>
            <a:r>
              <a:rPr lang="en-GB" sz="2000" smtClean="0">
                <a:solidFill>
                  <a:srgbClr val="0033CC"/>
                </a:solidFill>
                <a:latin typeface="+mj-lt"/>
                <a:cs typeface="Times New Roman"/>
              </a:rPr>
              <a:t>bending tests</a:t>
            </a:r>
            <a:endParaRPr lang="en-GB" sz="2000" dirty="0" smtClean="0">
              <a:solidFill>
                <a:srgbClr val="0033CC"/>
              </a:solidFill>
              <a:latin typeface="+mj-lt"/>
              <a:cs typeface="Times New Roman"/>
            </a:endParaRPr>
          </a:p>
        </p:txBody>
      </p:sp>
      <p:pic>
        <p:nvPicPr>
          <p:cNvPr id="7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8" y="5373216"/>
            <a:ext cx="1080000" cy="13297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23565829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5"/>
          <p:cNvSpPr txBox="1">
            <a:spLocks noChangeArrowheads="1"/>
          </p:cNvSpPr>
          <p:nvPr/>
        </p:nvSpPr>
        <p:spPr bwMode="auto">
          <a:xfrm>
            <a:off x="1258888" y="1700213"/>
            <a:ext cx="8353425" cy="216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Aft>
                <a:spcPts val="600"/>
              </a:spcAft>
              <a:defRPr/>
            </a:pPr>
            <a:endParaRPr lang="en-GB" sz="2000" dirty="0" smtClean="0">
              <a:solidFill>
                <a:srgbClr val="FF0000"/>
              </a:solidFill>
              <a:latin typeface="Arial" charset="0"/>
            </a:endParaRPr>
          </a:p>
          <a:p>
            <a:pPr eaLnBrk="1" hangingPunct="1">
              <a:spcAft>
                <a:spcPts val="600"/>
              </a:spcAft>
              <a:defRPr/>
            </a:pPr>
            <a:r>
              <a:rPr lang="en-GB" sz="2000" dirty="0" smtClean="0">
                <a:solidFill>
                  <a:srgbClr val="FF0000"/>
                </a:solidFill>
                <a:latin typeface="Arial" charset="0"/>
              </a:rPr>
              <a:t>FURTHER TESTING - Material</a:t>
            </a:r>
          </a:p>
          <a:p>
            <a:pPr eaLnBrk="1" hangingPunct="1">
              <a:spcAft>
                <a:spcPts val="600"/>
              </a:spcAft>
              <a:defRPr/>
            </a:pPr>
            <a:endParaRPr lang="en-GB" sz="2000" dirty="0" smtClean="0">
              <a:solidFill>
                <a:srgbClr val="FF0000"/>
              </a:solidFill>
              <a:latin typeface="Arial" charset="0"/>
            </a:endParaRPr>
          </a:p>
          <a:p>
            <a:pPr indent="-324000" eaLnBrk="1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sz="2000" dirty="0" smtClean="0">
                <a:solidFill>
                  <a:srgbClr val="0033CC"/>
                </a:solidFill>
                <a:latin typeface="+mj-lt"/>
                <a:cs typeface="Times New Roman"/>
              </a:rPr>
              <a:t>Beech wood (</a:t>
            </a:r>
            <a:r>
              <a:rPr lang="en-GB" sz="2000" i="1" dirty="0" smtClean="0">
                <a:solidFill>
                  <a:srgbClr val="0033CC"/>
                </a:solidFill>
                <a:latin typeface="+mj-lt"/>
                <a:cs typeface="Times New Roman"/>
              </a:rPr>
              <a:t>Fagus </a:t>
            </a:r>
            <a:r>
              <a:rPr lang="en-GB" sz="2000" i="1" dirty="0" err="1" smtClean="0">
                <a:solidFill>
                  <a:srgbClr val="0033CC"/>
                </a:solidFill>
                <a:latin typeface="+mj-lt"/>
                <a:cs typeface="Times New Roman"/>
              </a:rPr>
              <a:t>sylvatica</a:t>
            </a:r>
            <a:r>
              <a:rPr lang="en-GB" sz="2000" dirty="0" smtClean="0">
                <a:solidFill>
                  <a:srgbClr val="0033CC"/>
                </a:solidFill>
                <a:latin typeface="+mj-lt"/>
                <a:cs typeface="Times New Roman"/>
              </a:rPr>
              <a:t>) from Slovenia</a:t>
            </a:r>
          </a:p>
          <a:p>
            <a:pPr indent="-324000" eaLnBrk="1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sz="2000" dirty="0" smtClean="0">
                <a:solidFill>
                  <a:srgbClr val="0033CC"/>
                </a:solidFill>
                <a:latin typeface="+mj-lt"/>
                <a:cs typeface="Times New Roman"/>
              </a:rPr>
              <a:t>200 logs from sawmill </a:t>
            </a:r>
            <a:r>
              <a:rPr lang="en-GB" sz="2000" dirty="0" smtClean="0">
                <a:solidFill>
                  <a:srgbClr val="0033CC"/>
                </a:solidFill>
                <a:cs typeface="Times New Roman"/>
              </a:rPr>
              <a:t>GG </a:t>
            </a:r>
            <a:r>
              <a:rPr lang="en-GB" sz="2000" dirty="0">
                <a:solidFill>
                  <a:srgbClr val="0033CC"/>
                </a:solidFill>
                <a:cs typeface="Times New Roman"/>
              </a:rPr>
              <a:t>Novo </a:t>
            </a:r>
            <a:r>
              <a:rPr lang="en-GB" sz="2000" dirty="0" err="1">
                <a:solidFill>
                  <a:srgbClr val="0033CC"/>
                </a:solidFill>
                <a:cs typeface="Times New Roman"/>
              </a:rPr>
              <a:t>Mesto</a:t>
            </a:r>
            <a:r>
              <a:rPr lang="en-GB" sz="2000" dirty="0">
                <a:solidFill>
                  <a:srgbClr val="0033CC"/>
                </a:solidFill>
                <a:cs typeface="Times New Roman"/>
              </a:rPr>
              <a:t> </a:t>
            </a:r>
            <a:r>
              <a:rPr lang="en-GB" sz="2000" dirty="0" err="1">
                <a:solidFill>
                  <a:srgbClr val="0033CC"/>
                </a:solidFill>
                <a:cs typeface="Times New Roman"/>
              </a:rPr>
              <a:t>d.d</a:t>
            </a:r>
            <a:r>
              <a:rPr lang="en-GB" sz="2000" dirty="0" smtClean="0">
                <a:solidFill>
                  <a:srgbClr val="0033CC"/>
                </a:solidFill>
                <a:cs typeface="Times New Roman"/>
              </a:rPr>
              <a:t>.</a:t>
            </a:r>
          </a:p>
          <a:p>
            <a:pPr indent="-324000" eaLnBrk="1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sz="2000" dirty="0" smtClean="0">
                <a:solidFill>
                  <a:srgbClr val="0033CC"/>
                </a:solidFill>
                <a:cs typeface="Times New Roman"/>
              </a:rPr>
              <a:t>Minimal length 4 m</a:t>
            </a:r>
          </a:p>
        </p:txBody>
      </p:sp>
      <p:pic>
        <p:nvPicPr>
          <p:cNvPr id="7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8" y="5373216"/>
            <a:ext cx="1080000" cy="13297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41410365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5"/>
          <p:cNvSpPr txBox="1">
            <a:spLocks noChangeArrowheads="1"/>
          </p:cNvSpPr>
          <p:nvPr/>
        </p:nvSpPr>
        <p:spPr bwMode="auto">
          <a:xfrm>
            <a:off x="1258888" y="1700213"/>
            <a:ext cx="8353425" cy="27853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Aft>
                <a:spcPts val="600"/>
              </a:spcAft>
              <a:defRPr/>
            </a:pPr>
            <a:endParaRPr lang="en-GB" sz="2000" dirty="0" smtClean="0">
              <a:solidFill>
                <a:srgbClr val="FF0000"/>
              </a:solidFill>
              <a:latin typeface="Arial" charset="0"/>
            </a:endParaRPr>
          </a:p>
          <a:p>
            <a:pPr eaLnBrk="1" hangingPunct="1">
              <a:spcAft>
                <a:spcPts val="600"/>
              </a:spcAft>
              <a:defRPr/>
            </a:pPr>
            <a:r>
              <a:rPr lang="en-GB" sz="2000" dirty="0" smtClean="0">
                <a:solidFill>
                  <a:srgbClr val="FF0000"/>
                </a:solidFill>
                <a:latin typeface="Arial" charset="0"/>
              </a:rPr>
              <a:t>FURTHER TESTING - Sample</a:t>
            </a:r>
          </a:p>
          <a:p>
            <a:pPr eaLnBrk="1" hangingPunct="1">
              <a:spcAft>
                <a:spcPts val="600"/>
              </a:spcAft>
              <a:defRPr/>
            </a:pPr>
            <a:endParaRPr lang="en-GB" sz="2000" dirty="0" smtClean="0">
              <a:solidFill>
                <a:srgbClr val="FF0000"/>
              </a:solidFill>
              <a:latin typeface="Arial" charset="0"/>
            </a:endParaRPr>
          </a:p>
          <a:p>
            <a:pPr indent="-324000" eaLnBrk="1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sz="2000" dirty="0" smtClean="0">
                <a:solidFill>
                  <a:srgbClr val="0033CC"/>
                </a:solidFill>
                <a:cs typeface="Times New Roman"/>
              </a:rPr>
              <a:t>4 pieces from each log = 800 pieces</a:t>
            </a:r>
          </a:p>
          <a:p>
            <a:pPr indent="-324000" eaLnBrk="1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sz="2000" dirty="0" smtClean="0">
                <a:solidFill>
                  <a:srgbClr val="0033CC"/>
                </a:solidFill>
                <a:cs typeface="Times New Roman"/>
              </a:rPr>
              <a:t>Dimensions</a:t>
            </a:r>
            <a:r>
              <a:rPr lang="en-GB" sz="2000" smtClean="0">
                <a:solidFill>
                  <a:srgbClr val="0033CC"/>
                </a:solidFill>
                <a:cs typeface="Times New Roman"/>
              </a:rPr>
              <a:t>: 24 </a:t>
            </a:r>
            <a:r>
              <a:rPr lang="en-GB" sz="2000" dirty="0" smtClean="0">
                <a:solidFill>
                  <a:srgbClr val="0033CC"/>
                </a:solidFill>
                <a:cs typeface="Times New Roman"/>
              </a:rPr>
              <a:t>mm x 120 mm</a:t>
            </a:r>
          </a:p>
          <a:p>
            <a:pPr indent="-324000" eaLnBrk="1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sz="2000" dirty="0" smtClean="0">
                <a:solidFill>
                  <a:srgbClr val="0033CC"/>
                </a:solidFill>
                <a:cs typeface="Times New Roman"/>
              </a:rPr>
              <a:t>200 pieces for tension tests on single lamellas (EU Hardwood)</a:t>
            </a:r>
          </a:p>
          <a:p>
            <a:pPr indent="-324000" eaLnBrk="1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sz="2000" dirty="0" smtClean="0">
                <a:solidFill>
                  <a:srgbClr val="0033CC"/>
                </a:solidFill>
                <a:cs typeface="Times New Roman"/>
              </a:rPr>
              <a:t>200 pieces for bending tests on single lamellas</a:t>
            </a:r>
          </a:p>
          <a:p>
            <a:pPr indent="-324000" eaLnBrk="1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sz="2000" dirty="0" smtClean="0">
                <a:solidFill>
                  <a:srgbClr val="0033CC"/>
                </a:solidFill>
                <a:cs typeface="Times New Roman"/>
              </a:rPr>
              <a:t>400 pieces for the production of </a:t>
            </a:r>
            <a:r>
              <a:rPr lang="en-GB" sz="2000" dirty="0" err="1" smtClean="0">
                <a:solidFill>
                  <a:srgbClr val="0033CC"/>
                </a:solidFill>
                <a:cs typeface="Times New Roman"/>
              </a:rPr>
              <a:t>fingerjoints</a:t>
            </a:r>
            <a:endParaRPr lang="en-GB" sz="2000" dirty="0" smtClean="0">
              <a:solidFill>
                <a:srgbClr val="0033CC"/>
              </a:solidFill>
              <a:cs typeface="Times New Roman"/>
            </a:endParaRPr>
          </a:p>
        </p:txBody>
      </p:sp>
      <p:pic>
        <p:nvPicPr>
          <p:cNvPr id="7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8" y="5373216"/>
            <a:ext cx="1080000" cy="13297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70752509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5"/>
          <p:cNvSpPr txBox="1">
            <a:spLocks noChangeArrowheads="1"/>
          </p:cNvSpPr>
          <p:nvPr/>
        </p:nvSpPr>
        <p:spPr bwMode="auto">
          <a:xfrm>
            <a:off x="1258888" y="1700213"/>
            <a:ext cx="8353425" cy="34009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Aft>
                <a:spcPts val="600"/>
              </a:spcAft>
              <a:defRPr/>
            </a:pPr>
            <a:endParaRPr lang="en-GB" sz="2000" dirty="0" smtClean="0">
              <a:solidFill>
                <a:srgbClr val="FF0000"/>
              </a:solidFill>
              <a:latin typeface="Arial" charset="0"/>
            </a:endParaRPr>
          </a:p>
          <a:p>
            <a:pPr eaLnBrk="1" hangingPunct="1">
              <a:spcAft>
                <a:spcPts val="600"/>
              </a:spcAft>
              <a:defRPr/>
            </a:pPr>
            <a:r>
              <a:rPr lang="en-GB" sz="2000" dirty="0" smtClean="0">
                <a:solidFill>
                  <a:srgbClr val="FF0000"/>
                </a:solidFill>
                <a:latin typeface="Arial" charset="0"/>
              </a:rPr>
              <a:t>FURTHER TESTING – NDT + Destructive tests</a:t>
            </a:r>
          </a:p>
          <a:p>
            <a:pPr eaLnBrk="1" hangingPunct="1">
              <a:spcAft>
                <a:spcPts val="600"/>
              </a:spcAft>
              <a:defRPr/>
            </a:pPr>
            <a:endParaRPr lang="en-GB" sz="2000" dirty="0" smtClean="0">
              <a:solidFill>
                <a:srgbClr val="FF0000"/>
              </a:solidFill>
              <a:latin typeface="Arial" charset="0"/>
            </a:endParaRPr>
          </a:p>
          <a:p>
            <a:pPr indent="-324000" eaLnBrk="1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sz="2000" dirty="0" smtClean="0">
                <a:solidFill>
                  <a:srgbClr val="0033CC"/>
                </a:solidFill>
                <a:cs typeface="Times New Roman"/>
              </a:rPr>
              <a:t>Log grading (EN 1316-1)</a:t>
            </a:r>
          </a:p>
          <a:p>
            <a:pPr indent="-324000" eaLnBrk="1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sz="2000" dirty="0" smtClean="0">
                <a:solidFill>
                  <a:srgbClr val="0033CC"/>
                </a:solidFill>
                <a:cs typeface="Times New Roman"/>
              </a:rPr>
              <a:t>Visual grading (DIN 4074-5, KAR, BS 5756)</a:t>
            </a:r>
          </a:p>
          <a:p>
            <a:pPr indent="-324000" eaLnBrk="1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sz="2000" dirty="0" smtClean="0">
                <a:solidFill>
                  <a:srgbClr val="0033CC"/>
                </a:solidFill>
                <a:cs typeface="Times New Roman"/>
              </a:rPr>
              <a:t>Longitudinal </a:t>
            </a:r>
            <a:r>
              <a:rPr lang="en-GB" sz="2000" dirty="0">
                <a:solidFill>
                  <a:srgbClr val="0033CC"/>
                </a:solidFill>
                <a:cs typeface="Times New Roman"/>
              </a:rPr>
              <a:t>E</a:t>
            </a:r>
            <a:r>
              <a:rPr lang="en-GB" sz="2000" dirty="0" smtClean="0">
                <a:solidFill>
                  <a:srgbClr val="0033CC"/>
                </a:solidFill>
                <a:cs typeface="Times New Roman"/>
              </a:rPr>
              <a:t>igen frequency (laser, accelerometer, microphone)</a:t>
            </a:r>
          </a:p>
          <a:p>
            <a:pPr indent="-324000" eaLnBrk="1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sz="2000" dirty="0" smtClean="0">
                <a:solidFill>
                  <a:srgbClr val="0033CC"/>
                </a:solidFill>
                <a:cs typeface="Times New Roman"/>
              </a:rPr>
              <a:t>Transvers Eigen </a:t>
            </a:r>
            <a:r>
              <a:rPr lang="en-GB" sz="2000" dirty="0">
                <a:solidFill>
                  <a:srgbClr val="0033CC"/>
                </a:solidFill>
                <a:cs typeface="Times New Roman"/>
              </a:rPr>
              <a:t>frequency (laser, accelerometer, microphone)</a:t>
            </a:r>
            <a:endParaRPr lang="en-GB" sz="2000" dirty="0" smtClean="0">
              <a:solidFill>
                <a:srgbClr val="0033CC"/>
              </a:solidFill>
              <a:cs typeface="Times New Roman"/>
            </a:endParaRPr>
          </a:p>
          <a:p>
            <a:pPr indent="-324000" eaLnBrk="1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sz="2000" dirty="0" smtClean="0">
                <a:solidFill>
                  <a:srgbClr val="0033CC"/>
                </a:solidFill>
                <a:cs typeface="Times New Roman"/>
              </a:rPr>
              <a:t>Speed of ultrasound and damping of ultrasound</a:t>
            </a:r>
            <a:endParaRPr lang="en-GB" sz="2000" dirty="0">
              <a:solidFill>
                <a:srgbClr val="0033CC"/>
              </a:solidFill>
              <a:cs typeface="Times New Roman"/>
            </a:endParaRPr>
          </a:p>
          <a:p>
            <a:pPr indent="-324000" eaLnBrk="1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sz="2000" dirty="0" smtClean="0">
                <a:solidFill>
                  <a:srgbClr val="0033CC"/>
                </a:solidFill>
                <a:cs typeface="Times New Roman"/>
              </a:rPr>
              <a:t>Edgewise and flatwise bending MOE and tension MOE on all boards</a:t>
            </a:r>
          </a:p>
          <a:p>
            <a:pPr indent="-324000" eaLnBrk="1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sz="2000" dirty="0" smtClean="0">
                <a:solidFill>
                  <a:srgbClr val="0033CC"/>
                </a:solidFill>
                <a:cs typeface="Times New Roman"/>
              </a:rPr>
              <a:t>Destructive testing</a:t>
            </a:r>
          </a:p>
        </p:txBody>
      </p:sp>
      <p:pic>
        <p:nvPicPr>
          <p:cNvPr id="7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8" y="5373216"/>
            <a:ext cx="1080000" cy="13297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88754254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5"/>
          <p:cNvSpPr txBox="1">
            <a:spLocks noChangeArrowheads="1"/>
          </p:cNvSpPr>
          <p:nvPr/>
        </p:nvSpPr>
        <p:spPr bwMode="auto">
          <a:xfrm>
            <a:off x="1258888" y="1700808"/>
            <a:ext cx="8353425" cy="34009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Aft>
                <a:spcPts val="600"/>
              </a:spcAft>
              <a:defRPr/>
            </a:pPr>
            <a:endParaRPr lang="en-GB" sz="2000" dirty="0" smtClean="0">
              <a:solidFill>
                <a:srgbClr val="FF0000"/>
              </a:solidFill>
              <a:latin typeface="Arial" charset="0"/>
            </a:endParaRPr>
          </a:p>
          <a:p>
            <a:pPr eaLnBrk="1" hangingPunct="1">
              <a:spcAft>
                <a:spcPts val="600"/>
              </a:spcAft>
              <a:defRPr/>
            </a:pPr>
            <a:r>
              <a:rPr lang="en-GB" sz="2000" dirty="0" smtClean="0">
                <a:solidFill>
                  <a:srgbClr val="FF0000"/>
                </a:solidFill>
                <a:latin typeface="Arial" charset="0"/>
              </a:rPr>
              <a:t>DISSEMINATION</a:t>
            </a:r>
          </a:p>
          <a:p>
            <a:pPr eaLnBrk="1" hangingPunct="1">
              <a:spcAft>
                <a:spcPts val="600"/>
              </a:spcAft>
              <a:defRPr/>
            </a:pPr>
            <a:endParaRPr lang="en-GB" sz="2000" dirty="0" smtClean="0">
              <a:solidFill>
                <a:srgbClr val="FF0000"/>
              </a:solidFill>
              <a:latin typeface="Arial" charset="0"/>
            </a:endParaRPr>
          </a:p>
          <a:p>
            <a:pPr marL="342900" indent="-342900" eaLnBrk="1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sz="2000" dirty="0" smtClean="0">
                <a:solidFill>
                  <a:srgbClr val="0033CC"/>
                </a:solidFill>
                <a:cs typeface="Times New Roman"/>
              </a:rPr>
              <a:t>Web page is being update promptly; all collected data will be added next to the presentation area</a:t>
            </a:r>
            <a:endParaRPr lang="en-GB" sz="2000" dirty="0">
              <a:solidFill>
                <a:srgbClr val="0033CC"/>
              </a:solidFill>
              <a:cs typeface="Times New Roman"/>
            </a:endParaRPr>
          </a:p>
          <a:p>
            <a:pPr marL="342900" indent="-342900" eaLnBrk="1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sz="2000" dirty="0" smtClean="0">
                <a:solidFill>
                  <a:srgbClr val="0033CC"/>
                </a:solidFill>
                <a:cs typeface="Times New Roman"/>
              </a:rPr>
              <a:t>FVA presented a paper at </a:t>
            </a:r>
            <a:r>
              <a:rPr lang="en-GB" sz="2000" dirty="0">
                <a:solidFill>
                  <a:srgbClr val="0033CC"/>
                </a:solidFill>
                <a:cs typeface="Times New Roman"/>
              </a:rPr>
              <a:t>the International Scientific Conference on Hardwood </a:t>
            </a:r>
            <a:r>
              <a:rPr lang="en-GB" sz="2000" dirty="0" smtClean="0">
                <a:solidFill>
                  <a:srgbClr val="0033CC"/>
                </a:solidFill>
                <a:cs typeface="Times New Roman"/>
              </a:rPr>
              <a:t>Processing in Quebec City</a:t>
            </a:r>
          </a:p>
          <a:p>
            <a:pPr indent="-324000" eaLnBrk="1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sz="2000" dirty="0" smtClean="0">
                <a:solidFill>
                  <a:srgbClr val="0033CC"/>
                </a:solidFill>
                <a:cs typeface="Times New Roman"/>
              </a:rPr>
              <a:t>HFA presented the project at the </a:t>
            </a:r>
            <a:r>
              <a:rPr lang="en-GB" sz="2000" dirty="0" err="1" smtClean="0">
                <a:solidFill>
                  <a:srgbClr val="0033CC"/>
                </a:solidFill>
                <a:cs typeface="Times New Roman"/>
              </a:rPr>
              <a:t>Woodwisdom</a:t>
            </a:r>
            <a:r>
              <a:rPr lang="en-GB" sz="2000" dirty="0" smtClean="0">
                <a:solidFill>
                  <a:srgbClr val="0033CC"/>
                </a:solidFill>
                <a:cs typeface="Times New Roman"/>
              </a:rPr>
              <a:t> seminar</a:t>
            </a:r>
          </a:p>
          <a:p>
            <a:pPr marL="342900" indent="-342900" eaLnBrk="1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sz="2000" dirty="0" smtClean="0">
                <a:solidFill>
                  <a:srgbClr val="0033CC"/>
                </a:solidFill>
                <a:cs typeface="Times New Roman"/>
              </a:rPr>
              <a:t>Template for the report will be provided by FCBA and it will </a:t>
            </a:r>
            <a:r>
              <a:rPr lang="en-GB" sz="2000" smtClean="0">
                <a:solidFill>
                  <a:srgbClr val="0033CC"/>
                </a:solidFill>
                <a:cs typeface="Times New Roman"/>
              </a:rPr>
              <a:t>be edited by </a:t>
            </a:r>
            <a:r>
              <a:rPr lang="en-GB" sz="2000" dirty="0" smtClean="0">
                <a:solidFill>
                  <a:srgbClr val="0033CC"/>
                </a:solidFill>
                <a:cs typeface="Times New Roman"/>
              </a:rPr>
              <a:t>UL</a:t>
            </a:r>
          </a:p>
        </p:txBody>
      </p:sp>
      <p:pic>
        <p:nvPicPr>
          <p:cNvPr id="7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8" y="5373216"/>
            <a:ext cx="1080000" cy="13297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87110267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32656"/>
            <a:ext cx="4968551" cy="61212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3708399" y="2261732"/>
            <a:ext cx="5184775" cy="29854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lnSpc>
                <a:spcPct val="110000"/>
              </a:lnSpc>
            </a:pPr>
            <a:r>
              <a:rPr lang="en-GB" altLang="sl-SI" sz="4000" b="1" dirty="0" smtClean="0">
                <a:solidFill>
                  <a:srgbClr val="00B050"/>
                </a:solidFill>
              </a:rPr>
              <a:t>Thank you.</a:t>
            </a:r>
            <a:endParaRPr lang="sl-SI" altLang="sl-SI" sz="4000" b="1" dirty="0">
              <a:solidFill>
                <a:srgbClr val="00B050"/>
              </a:solidFill>
            </a:endParaRPr>
          </a:p>
          <a:p>
            <a:pPr algn="r" eaLnBrk="1" hangingPunct="1"/>
            <a:endParaRPr lang="en-GB" altLang="sl-SI" sz="4000" b="1" dirty="0" smtClean="0">
              <a:solidFill>
                <a:srgbClr val="00B050"/>
              </a:solidFill>
            </a:endParaRPr>
          </a:p>
          <a:p>
            <a:pPr algn="r" eaLnBrk="1" hangingPunct="1"/>
            <a:r>
              <a:rPr lang="en-GB" altLang="sl-SI" sz="4400" b="1" dirty="0" smtClean="0"/>
              <a:t>eu-hardwoods.eu</a:t>
            </a:r>
          </a:p>
          <a:p>
            <a:pPr algn="r" eaLnBrk="1" hangingPunct="1"/>
            <a:endParaRPr lang="sl-SI" altLang="sl-SI" sz="4000" b="1" dirty="0">
              <a:solidFill>
                <a:srgbClr val="00B050"/>
              </a:solidFill>
            </a:endParaRPr>
          </a:p>
          <a:p>
            <a:pPr algn="r" eaLnBrk="1" hangingPunct="1"/>
            <a:r>
              <a:rPr lang="en-GB" altLang="sl-SI" sz="2000" dirty="0" smtClean="0">
                <a:latin typeface="+mj-lt"/>
                <a:cs typeface="Times New Roman" panose="02020603050405020304" pitchFamily="18" charset="0"/>
              </a:rPr>
              <a:t>goran.turk@fgg.uni-lj.si</a:t>
            </a:r>
            <a:endParaRPr lang="sl-SI" altLang="sl-SI" sz="2000" dirty="0">
              <a:latin typeface="+mj-lt"/>
              <a:cs typeface="Times New Roman" panose="02020603050405020304" pitchFamily="18" charset="0"/>
            </a:endParaRPr>
          </a:p>
        </p:txBody>
      </p:sp>
      <p:pic>
        <p:nvPicPr>
          <p:cNvPr id="4101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5274"/>
          <a:stretch>
            <a:fillRect/>
          </a:stretch>
        </p:blipFill>
        <p:spPr bwMode="auto">
          <a:xfrm>
            <a:off x="7596336" y="5561986"/>
            <a:ext cx="1219200" cy="814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2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34286" y="5561986"/>
            <a:ext cx="1112838" cy="814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19132500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Privzeti načrt">
  <a:themeElements>
    <a:clrScheme name="1_Privzeti načr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Privzeti načr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Privzeti načr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rivzeti načr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rivzeti načr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rivzeti načr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rivzeti načr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rivzeti načr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rivzeti načr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rivzeti načr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rivzeti načr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rivzeti načr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rivzeti načr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rivzeti načr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4718</TotalTime>
  <Words>267</Words>
  <Application>Microsoft Office PowerPoint</Application>
  <PresentationFormat>On-screen Show (4:3)</PresentationFormat>
  <Paragraphs>56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Times New Roman</vt:lpstr>
      <vt:lpstr>1_Privzeti načrt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FGG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Diapozitiv 1</dc:title>
  <dc:creator>kjuznic</dc:creator>
  <cp:lastModifiedBy>Mitja Plos</cp:lastModifiedBy>
  <cp:revision>310</cp:revision>
  <dcterms:created xsi:type="dcterms:W3CDTF">2004-06-01T08:15:20Z</dcterms:created>
  <dcterms:modified xsi:type="dcterms:W3CDTF">2015-12-11T10:22:38Z</dcterms:modified>
</cp:coreProperties>
</file>